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23"/>
  </p:notesMasterIdLst>
  <p:sldIdLst>
    <p:sldId id="511" r:id="rId2"/>
    <p:sldId id="463" r:id="rId3"/>
    <p:sldId id="529" r:id="rId4"/>
    <p:sldId id="530" r:id="rId5"/>
    <p:sldId id="531" r:id="rId6"/>
    <p:sldId id="532" r:id="rId7"/>
    <p:sldId id="398" r:id="rId8"/>
    <p:sldId id="533" r:id="rId9"/>
    <p:sldId id="534" r:id="rId10"/>
    <p:sldId id="538" r:id="rId11"/>
    <p:sldId id="535" r:id="rId12"/>
    <p:sldId id="539" r:id="rId13"/>
    <p:sldId id="554" r:id="rId14"/>
    <p:sldId id="518" r:id="rId15"/>
    <p:sldId id="537" r:id="rId16"/>
    <p:sldId id="477" r:id="rId17"/>
    <p:sldId id="399" r:id="rId18"/>
    <p:sldId id="409" r:id="rId19"/>
    <p:sldId id="481" r:id="rId20"/>
    <p:sldId id="482" r:id="rId21"/>
    <p:sldId id="50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 autoAdjust="0"/>
    <p:restoredTop sz="94465" autoAdjust="0"/>
  </p:normalViewPr>
  <p:slideViewPr>
    <p:cSldViewPr snapToGrid="0">
      <p:cViewPr varScale="1">
        <p:scale>
          <a:sx n="70" d="100"/>
          <a:sy n="70" d="100"/>
        </p:scale>
        <p:origin x="1103" y="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jpeg>
</file>

<file path=ppt/media/image2.png>
</file>

<file path=ppt/media/image20.jpeg>
</file>

<file path=ppt/media/image21.tiff>
</file>

<file path=ppt/media/image22.tiff>
</file>

<file path=ppt/media/image23.tiff>
</file>

<file path=ppt/media/image24.tiff>
</file>

<file path=ppt/media/image25.jpeg>
</file>

<file path=ppt/media/image26.jpg>
</file>

<file path=ppt/media/image27.jpg>
</file>

<file path=ppt/media/image28.jpg>
</file>

<file path=ppt/media/image29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05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051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apui5.hana.ondemand.com/resources/sap-ui-core.j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github.com/soyuztechnologies/brakesindia_UI5_Fiori_Feb7/blob/master/Day%204/Exercise_firstUI5/webapp/manifest.json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soyuztechnologies/brakesindia_UI5_Fiori_Feb7/blob/master/Day%204/Exercise_firstUI5/webapp/view/MyView.view.xml" TargetMode="External"/><Relationship Id="rId5" Type="http://schemas.openxmlformats.org/officeDocument/2006/relationships/hyperlink" Target="https://github.com/soyuztechnologies/brakesindia_UI5_Fiori_Feb7/blob/master/Day%204/Exercise_firstUI5/webapp/controller/MyView.controller.js" TargetMode="External"/><Relationship Id="rId4" Type="http://schemas.openxmlformats.org/officeDocument/2006/relationships/hyperlink" Target="https://github.com/soyuztechnologies/brakesindia_UI5_Fiori_Feb7/blob/master/Day%204/Exercise_firstUI5/webapp/index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apui5.hana.ondemand.com/" TargetMode="External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apui5.hana.ondemand.com/#/controls" TargetMode="External"/><Relationship Id="rId5" Type="http://schemas.openxmlformats.org/officeDocument/2006/relationships/image" Target="../media/image12.png"/><Relationship Id="rId4" Type="http://schemas.openxmlformats.org/officeDocument/2006/relationships/hyperlink" Target="https://sapui5.hana.ondemand.com/#/api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apui5.hana.ondemand.com/#/tool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hyperlink" Target="https://sapui5.hana.ondemand.com/#/demoapps" TargetMode="Externa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apui5.hana.ondemand.com/#/api/sap.m.Butto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20.jpeg"/><Relationship Id="rId7" Type="http://schemas.openxmlformats.org/officeDocument/2006/relationships/image" Target="../media/image2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tiff"/><Relationship Id="rId5" Type="http://schemas.openxmlformats.org/officeDocument/2006/relationships/image" Target="../media/image22.tiff"/><Relationship Id="rId10" Type="http://schemas.openxmlformats.org/officeDocument/2006/relationships/image" Target="../media/image2.png"/><Relationship Id="rId4" Type="http://schemas.openxmlformats.org/officeDocument/2006/relationships/image" Target="../media/image21.tiff"/><Relationship Id="rId9" Type="http://schemas.openxmlformats.org/officeDocument/2006/relationships/hyperlink" Target="https://anubhavtrainings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26.jpg"/><Relationship Id="rId7" Type="http://schemas.openxmlformats.org/officeDocument/2006/relationships/image" Target="../media/image28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27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hyperlink" Target="https://npmjs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npmjs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yuztechnologies/brakesindia_UI5_Fiori_Feb7/blob/master/Day%204/Exercise_NodeJS/myfirstnode.j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hyperlink" Target="https://github.com/soyuztechnologies/brakesindia_UI5_Fiori_Feb7/blob/master/Day%204/Exercise_NodeJS/reuse.j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2712" y="291830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4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9AD5CA-C2E2-40A6-8CE6-90DA460ACF0D}"/>
              </a:ext>
            </a:extLst>
          </p:cNvPr>
          <p:cNvSpPr txBox="1"/>
          <p:nvPr/>
        </p:nvSpPr>
        <p:spPr>
          <a:xfrm>
            <a:off x="122712" y="154049"/>
            <a:ext cx="103476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rgbClr val="92D050"/>
                </a:solidFill>
              </a:rPr>
              <a:t>SAP </a:t>
            </a:r>
            <a:r>
              <a:rPr lang="en-US" sz="5400" b="1" dirty="0">
                <a:solidFill>
                  <a:srgbClr val="92D050"/>
                </a:solidFill>
              </a:rPr>
              <a:t>UI5 &amp; FIORI with OData TRAINING</a:t>
            </a:r>
          </a:p>
        </p:txBody>
      </p:sp>
    </p:spTree>
    <p:extLst>
      <p:ext uri="{BB962C8B-B14F-4D97-AF65-F5344CB8AC3E}">
        <p14:creationId xmlns:p14="http://schemas.microsoft.com/office/powerpoint/2010/main" val="3513707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Components of UI5 Application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/>
              <a:t>The UI5 framework is built on top of open standards like HTML5, CSS, JS, and jQuery. We use MVC architecture to create applications using SAPUI5.</a:t>
            </a:r>
            <a:endParaRPr lang="en-US" dirty="0"/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2E4C2F7-D0BA-43E8-9C8F-AF9A48046AB1}"/>
              </a:ext>
            </a:extLst>
          </p:cNvPr>
          <p:cNvGrpSpPr/>
          <p:nvPr/>
        </p:nvGrpSpPr>
        <p:grpSpPr>
          <a:xfrm>
            <a:off x="1226590" y="1958064"/>
            <a:ext cx="10009112" cy="3532175"/>
            <a:chOff x="1629916" y="2697869"/>
            <a:chExt cx="10009112" cy="353217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E042016-EB38-46DB-8BA6-38BB78FD37F3}"/>
                </a:ext>
              </a:extLst>
            </p:cNvPr>
            <p:cNvSpPr/>
            <p:nvPr/>
          </p:nvSpPr>
          <p:spPr>
            <a:xfrm>
              <a:off x="2142356" y="4246057"/>
              <a:ext cx="4608512" cy="144016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D55A1F-2686-460A-98F3-02230A93F703}"/>
                </a:ext>
              </a:extLst>
            </p:cNvPr>
            <p:cNvSpPr/>
            <p:nvPr/>
          </p:nvSpPr>
          <p:spPr>
            <a:xfrm>
              <a:off x="6750868" y="4246057"/>
              <a:ext cx="2952327" cy="144016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/>
                <a:t>SAPUI5 Runtime Component</a:t>
              </a:r>
            </a:p>
            <a:p>
              <a:pPr algn="ctr"/>
              <a:endParaRPr lang="en-US" sz="1800" dirty="0"/>
            </a:p>
            <a:p>
              <a:pPr algn="ctr"/>
              <a:endParaRPr lang="en-US" sz="1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684E55-DFCB-4ACB-A2E0-B44E718EBB7D}"/>
                </a:ext>
              </a:extLst>
            </p:cNvPr>
            <p:cNvSpPr/>
            <p:nvPr/>
          </p:nvSpPr>
          <p:spPr>
            <a:xfrm>
              <a:off x="2926060" y="5861620"/>
              <a:ext cx="1368152" cy="3600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HTML5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2F14C7-6FF7-47BB-953B-004CA49B0AB8}"/>
                </a:ext>
              </a:extLst>
            </p:cNvPr>
            <p:cNvSpPr/>
            <p:nvPr/>
          </p:nvSpPr>
          <p:spPr>
            <a:xfrm>
              <a:off x="4446612" y="5870004"/>
              <a:ext cx="1368152" cy="3600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CSS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8C7D093-705F-4B7A-A48A-9D85000D7CAE}"/>
                </a:ext>
              </a:extLst>
            </p:cNvPr>
            <p:cNvSpPr/>
            <p:nvPr/>
          </p:nvSpPr>
          <p:spPr>
            <a:xfrm>
              <a:off x="6022404" y="5870004"/>
              <a:ext cx="1368152" cy="3600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JS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F4DAC44-EB60-462A-AEB3-013A0A8B9ABC}"/>
                </a:ext>
              </a:extLst>
            </p:cNvPr>
            <p:cNvSpPr/>
            <p:nvPr/>
          </p:nvSpPr>
          <p:spPr>
            <a:xfrm>
              <a:off x="7616080" y="5870004"/>
              <a:ext cx="1368152" cy="3600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jQuery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8262D6D-9600-419E-9510-CC523B7DF811}"/>
                </a:ext>
              </a:extLst>
            </p:cNvPr>
            <p:cNvSpPr/>
            <p:nvPr/>
          </p:nvSpPr>
          <p:spPr>
            <a:xfrm>
              <a:off x="2304824" y="5350125"/>
              <a:ext cx="1296144" cy="288032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sap.ui.core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807C80D-BE07-409A-BE5B-8722F66321D6}"/>
                </a:ext>
              </a:extLst>
            </p:cNvPr>
            <p:cNvSpPr/>
            <p:nvPr/>
          </p:nvSpPr>
          <p:spPr>
            <a:xfrm>
              <a:off x="3808608" y="5350125"/>
              <a:ext cx="1296144" cy="288032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sap.ui.unified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FE8DE21-3793-4DEE-8F27-24B24A3328DE}"/>
                </a:ext>
              </a:extLst>
            </p:cNvPr>
            <p:cNvSpPr/>
            <p:nvPr/>
          </p:nvSpPr>
          <p:spPr>
            <a:xfrm>
              <a:off x="5312392" y="5350125"/>
              <a:ext cx="1296144" cy="288032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sap.ui.core.mvc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7A5F482-F5B6-4587-B67F-EB16266199EC}"/>
                </a:ext>
              </a:extLst>
            </p:cNvPr>
            <p:cNvSpPr/>
            <p:nvPr/>
          </p:nvSpPr>
          <p:spPr>
            <a:xfrm>
              <a:off x="3018204" y="4604369"/>
              <a:ext cx="1296144" cy="288032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sap.m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718B3FA-B72B-47B9-BF9E-331677F1A976}"/>
                </a:ext>
              </a:extLst>
            </p:cNvPr>
            <p:cNvSpPr/>
            <p:nvPr/>
          </p:nvSpPr>
          <p:spPr>
            <a:xfrm>
              <a:off x="3018204" y="4974697"/>
              <a:ext cx="1296144" cy="288032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sap.ui.table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96121FB-B60E-4A3E-8464-43DCCF93563D}"/>
                </a:ext>
              </a:extLst>
            </p:cNvPr>
            <p:cNvSpPr/>
            <p:nvPr/>
          </p:nvSpPr>
          <p:spPr>
            <a:xfrm>
              <a:off x="4456680" y="4600740"/>
              <a:ext cx="1296144" cy="288032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sap.ui.comp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A3577-20AD-49D5-9C7F-6C5E3C74736C}"/>
                </a:ext>
              </a:extLst>
            </p:cNvPr>
            <p:cNvSpPr/>
            <p:nvPr/>
          </p:nvSpPr>
          <p:spPr>
            <a:xfrm>
              <a:off x="4456680" y="4974697"/>
              <a:ext cx="1296144" cy="288032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sap.ui.layout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01988A2-D36F-4A92-9D27-2A29042EDBBE}"/>
                </a:ext>
              </a:extLst>
            </p:cNvPr>
            <p:cNvSpPr/>
            <p:nvPr/>
          </p:nvSpPr>
          <p:spPr>
            <a:xfrm>
              <a:off x="3627980" y="2791188"/>
              <a:ext cx="1170580" cy="5760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BAS</a:t>
              </a:r>
            </a:p>
          </p:txBody>
        </p:sp>
        <p:sp>
          <p:nvSpPr>
            <p:cNvPr id="24" name="Smiley Face 23">
              <a:extLst>
                <a:ext uri="{FF2B5EF4-FFF2-40B4-BE49-F238E27FC236}">
                  <a16:creationId xmlns:a16="http://schemas.microsoft.com/office/drawing/2014/main" id="{880D6562-751B-425D-9508-DA7133B9584E}"/>
                </a:ext>
              </a:extLst>
            </p:cNvPr>
            <p:cNvSpPr/>
            <p:nvPr/>
          </p:nvSpPr>
          <p:spPr>
            <a:xfrm>
              <a:off x="1629916" y="2791188"/>
              <a:ext cx="360040" cy="349780"/>
            </a:xfrm>
            <a:prstGeom prst="smileyFac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2538087F-DCA9-4716-B58F-A808F830A30B}"/>
                </a:ext>
              </a:extLst>
            </p:cNvPr>
            <p:cNvCxnSpPr>
              <a:stCxn id="24" idx="6"/>
            </p:cNvCxnSpPr>
            <p:nvPr/>
          </p:nvCxnSpPr>
          <p:spPr>
            <a:xfrm>
              <a:off x="1989956" y="2966078"/>
              <a:ext cx="1611012" cy="102882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Scroll: Vertical 25">
              <a:extLst>
                <a:ext uri="{FF2B5EF4-FFF2-40B4-BE49-F238E27FC236}">
                  <a16:creationId xmlns:a16="http://schemas.microsoft.com/office/drawing/2014/main" id="{FEFFC357-9561-45D6-ACBC-3F90AAB423A6}"/>
                </a:ext>
              </a:extLst>
            </p:cNvPr>
            <p:cNvSpPr/>
            <p:nvPr/>
          </p:nvSpPr>
          <p:spPr>
            <a:xfrm>
              <a:off x="7728009" y="2697869"/>
              <a:ext cx="998044" cy="781829"/>
            </a:xfrm>
            <a:prstGeom prst="verticalScrol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080FAEA-36BC-4CD7-AA5D-7F678136EDC0}"/>
                </a:ext>
              </a:extLst>
            </p:cNvPr>
            <p:cNvCxnSpPr>
              <a:stCxn id="23" idx="3"/>
              <a:endCxn id="26" idx="1"/>
            </p:cNvCxnSpPr>
            <p:nvPr/>
          </p:nvCxnSpPr>
          <p:spPr>
            <a:xfrm>
              <a:off x="4798560" y="3079220"/>
              <a:ext cx="3027178" cy="95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Arrow: Up 27">
              <a:extLst>
                <a:ext uri="{FF2B5EF4-FFF2-40B4-BE49-F238E27FC236}">
                  <a16:creationId xmlns:a16="http://schemas.microsoft.com/office/drawing/2014/main" id="{2C7B4528-385E-4F17-A38A-C086E916B5AC}"/>
                </a:ext>
              </a:extLst>
            </p:cNvPr>
            <p:cNvSpPr/>
            <p:nvPr/>
          </p:nvSpPr>
          <p:spPr>
            <a:xfrm>
              <a:off x="4006180" y="3367252"/>
              <a:ext cx="440432" cy="8788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Striped Right 28">
              <a:extLst>
                <a:ext uri="{FF2B5EF4-FFF2-40B4-BE49-F238E27FC236}">
                  <a16:creationId xmlns:a16="http://schemas.microsoft.com/office/drawing/2014/main" id="{59F05FA7-97DE-4A25-8615-CF019AC60B1A}"/>
                </a:ext>
              </a:extLst>
            </p:cNvPr>
            <p:cNvSpPr/>
            <p:nvPr/>
          </p:nvSpPr>
          <p:spPr>
            <a:xfrm>
              <a:off x="9766820" y="4619790"/>
              <a:ext cx="720080" cy="465394"/>
            </a:xfrm>
            <a:prstGeom prst="strip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: Folded Corner 29">
              <a:extLst>
                <a:ext uri="{FF2B5EF4-FFF2-40B4-BE49-F238E27FC236}">
                  <a16:creationId xmlns:a16="http://schemas.microsoft.com/office/drawing/2014/main" id="{6160A1F4-9F95-4862-8647-9337D11C26DB}"/>
                </a:ext>
              </a:extLst>
            </p:cNvPr>
            <p:cNvSpPr/>
            <p:nvPr/>
          </p:nvSpPr>
          <p:spPr>
            <a:xfrm>
              <a:off x="10486900" y="4365104"/>
              <a:ext cx="1152128" cy="1152128"/>
            </a:xfrm>
            <a:prstGeom prst="foldedCorne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HTML+CSS+JS</a:t>
              </a:r>
            </a:p>
          </p:txBody>
        </p:sp>
        <p:sp>
          <p:nvSpPr>
            <p:cNvPr id="31" name="Cube 30">
              <a:extLst>
                <a:ext uri="{FF2B5EF4-FFF2-40B4-BE49-F238E27FC236}">
                  <a16:creationId xmlns:a16="http://schemas.microsoft.com/office/drawing/2014/main" id="{85EF835E-A98D-4539-AD0D-85C0F70E68AD}"/>
                </a:ext>
              </a:extLst>
            </p:cNvPr>
            <p:cNvSpPr/>
            <p:nvPr/>
          </p:nvSpPr>
          <p:spPr>
            <a:xfrm>
              <a:off x="7462564" y="4907822"/>
              <a:ext cx="1582492" cy="60941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Renderer</a:t>
              </a:r>
            </a:p>
          </p:txBody>
        </p:sp>
        <p:cxnSp>
          <p:nvCxnSpPr>
            <p:cNvPr id="32" name="Connector: Elbow 31">
              <a:extLst>
                <a:ext uri="{FF2B5EF4-FFF2-40B4-BE49-F238E27FC236}">
                  <a16:creationId xmlns:a16="http://schemas.microsoft.com/office/drawing/2014/main" id="{F87E34F7-86ED-44C1-A334-8328DB1EC9C0}"/>
                </a:ext>
              </a:extLst>
            </p:cNvPr>
            <p:cNvCxnSpPr>
              <a:stCxn id="26" idx="2"/>
              <a:endCxn id="9" idx="0"/>
            </p:cNvCxnSpPr>
            <p:nvPr/>
          </p:nvCxnSpPr>
          <p:spPr>
            <a:xfrm rot="16200000" flipH="1">
              <a:off x="7843852" y="3862876"/>
              <a:ext cx="766359" cy="1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61E1EC92-40EF-4D32-AA9D-4A26DE100196}"/>
              </a:ext>
            </a:extLst>
          </p:cNvPr>
          <p:cNvSpPr txBox="1"/>
          <p:nvPr/>
        </p:nvSpPr>
        <p:spPr>
          <a:xfrm>
            <a:off x="761878" y="2490589"/>
            <a:ext cx="1170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Developer</a:t>
            </a:r>
          </a:p>
        </p:txBody>
      </p:sp>
    </p:spTree>
    <p:extLst>
      <p:ext uri="{BB962C8B-B14F-4D97-AF65-F5344CB8AC3E}">
        <p14:creationId xmlns:p14="http://schemas.microsoft.com/office/powerpoint/2010/main" val="2848595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Creating first UI5 Application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5" y="779090"/>
            <a:ext cx="11118914" cy="5661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en-US" dirty="0"/>
              <a:t>Now we will create our first UI5 application.</a:t>
            </a:r>
          </a:p>
          <a:p>
            <a:pPr marL="285750" indent="-285750">
              <a:buFontTx/>
              <a:buChar char="-"/>
            </a:pPr>
            <a:r>
              <a:rPr lang="en-US" dirty="0"/>
              <a:t>In this application we are going to add a simple button provided in SAP UI5.</a:t>
            </a:r>
          </a:p>
          <a:p>
            <a:pPr marL="285750" indent="-285750">
              <a:buFontTx/>
              <a:buChar char="-"/>
            </a:pPr>
            <a:r>
              <a:rPr lang="en-US" dirty="0"/>
              <a:t>When the button is pressed it shows an alert popup at the top.</a:t>
            </a:r>
          </a:p>
          <a:p>
            <a:r>
              <a:rPr lang="en-US" sz="2000" b="1" dirty="0"/>
              <a:t>Steps to Create a UI5 app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prstClr val="black"/>
                </a:solidFill>
                <a:latin typeface="Calibri"/>
              </a:rPr>
              <a:t>Start with a project folder and all the productive files inside the webapp folder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Calibri"/>
              </a:rPr>
              <a:t>Initialize a node project using  (</a:t>
            </a:r>
            <a:r>
              <a:rPr lang="en-US" b="1" dirty="0">
                <a:latin typeface="Calibri"/>
              </a:rPr>
              <a:t>npm init)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799" dirty="0">
                <a:latin typeface="Calibri"/>
              </a:rPr>
              <a:t>Add a manifest.json file inside UI5 project (inside webapp) which talks about our project properties (sap.app, sap.ui, sap.ui5)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799" dirty="0">
                <a:latin typeface="Calibri"/>
              </a:rPr>
              <a:t>Mention that this is a UI5 type project hence we run a command called </a:t>
            </a:r>
            <a:r>
              <a:rPr lang="en-US" sz="1799" b="1" dirty="0">
                <a:latin typeface="Calibri"/>
              </a:rPr>
              <a:t>ui5 init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Calibri"/>
              </a:rPr>
              <a:t>Create an HTML file </a:t>
            </a:r>
            <a:r>
              <a:rPr lang="en-US" b="1" dirty="0">
                <a:latin typeface="Calibri"/>
              </a:rPr>
              <a:t>index.html </a:t>
            </a:r>
            <a:r>
              <a:rPr lang="en-US" dirty="0">
                <a:latin typeface="Calibri"/>
              </a:rPr>
              <a:t>inside webapp folder.</a:t>
            </a:r>
          </a:p>
          <a:p>
            <a:pPr marL="952393" lvl="1" indent="-342900" defTabSz="914126">
              <a:buFont typeface="Wingdings" panose="05000000000000000000" pitchFamily="2" charset="2"/>
              <a:buChar char="ü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Create HTML Head and body</a:t>
            </a:r>
          </a:p>
          <a:p>
            <a:pPr marL="952393" lvl="1" indent="-342900" defTabSz="914126">
              <a:buFont typeface="Wingdings" panose="05000000000000000000" pitchFamily="2" charset="2"/>
              <a:buChar char="ü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Add the Bootstrap code for HTML, load sap ui5 from CDN </a:t>
            </a:r>
            <a:r>
              <a:rPr lang="en-US" sz="1799" dirty="0">
                <a:solidFill>
                  <a:prstClr val="black"/>
                </a:solidFill>
                <a:latin typeface="Calibri"/>
                <a:hlinkClick r:id="rId3"/>
              </a:rPr>
              <a:t>https://sapui5.hana.ondemand.com/resources/sap-ui-core.js</a:t>
            </a:r>
            <a:endParaRPr lang="en-US" sz="1799" dirty="0">
              <a:solidFill>
                <a:prstClr val="black"/>
              </a:solidFill>
              <a:latin typeface="Calibri"/>
            </a:endParaRPr>
          </a:p>
          <a:p>
            <a:pPr marL="952393" lvl="1" indent="-342900" defTabSz="914126">
              <a:buFont typeface="Wingdings" panose="05000000000000000000" pitchFamily="2" charset="2"/>
              <a:buChar char="ü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Along with step 2, we will specify theme, library, and the path where all our project resources are present</a:t>
            </a:r>
          </a:p>
          <a:p>
            <a:pPr marL="952393" lvl="1" indent="-342900" defTabSz="914126">
              <a:buFont typeface="Wingdings" panose="05000000000000000000" pitchFamily="2" charset="2"/>
              <a:buChar char="ü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Create object of our first view</a:t>
            </a:r>
          </a:p>
          <a:p>
            <a:pPr marL="952393" lvl="1" indent="-342900" defTabSz="914126">
              <a:buFont typeface="Wingdings" panose="05000000000000000000" pitchFamily="2" charset="2"/>
              <a:buChar char="ü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Place this view in the body</a:t>
            </a:r>
            <a:endParaRPr lang="en-US" sz="1799" b="1" dirty="0">
              <a:solidFill>
                <a:prstClr val="black"/>
              </a:solidFill>
              <a:latin typeface="Calibri"/>
            </a:endParaRPr>
          </a:p>
          <a:p>
            <a:pPr marL="342900" indent="-342900" defTabSz="914126">
              <a:buFont typeface="Wingdings" panose="05000000000000000000" pitchFamily="2" charset="2"/>
              <a:buChar char="ü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Now create a view/Our view and in this view, we will add the control (JS View), when we implement view, we need to add 2 methods </a:t>
            </a:r>
            <a:r>
              <a:rPr lang="en-US" sz="1799" b="1" dirty="0">
                <a:solidFill>
                  <a:prstClr val="black"/>
                </a:solidFill>
                <a:latin typeface="Calibri"/>
              </a:rPr>
              <a:t>createContent </a:t>
            </a:r>
            <a:r>
              <a:rPr lang="en-US" sz="1799" dirty="0">
                <a:solidFill>
                  <a:prstClr val="black"/>
                </a:solidFill>
                <a:latin typeface="Calibri"/>
              </a:rPr>
              <a:t>and </a:t>
            </a:r>
            <a:r>
              <a:rPr lang="en-US" sz="1799" b="1" dirty="0">
                <a:solidFill>
                  <a:prstClr val="black"/>
                </a:solidFill>
                <a:latin typeface="Calibri"/>
              </a:rPr>
              <a:t>getControllerName</a:t>
            </a:r>
            <a:endParaRPr lang="en-US" sz="1799" dirty="0">
              <a:solidFill>
                <a:prstClr val="black"/>
              </a:solidFill>
              <a:latin typeface="Calibri"/>
            </a:endParaRPr>
          </a:p>
          <a:p>
            <a:pPr marL="342900" indent="-342900" defTabSz="914126">
              <a:buFont typeface="Wingdings" panose="05000000000000000000" pitchFamily="2" charset="2"/>
              <a:buChar char="ü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Create a controller (like a class) for this view, we can also put a constructor method </a:t>
            </a:r>
            <a:r>
              <a:rPr lang="en-US" sz="1799" b="1" dirty="0">
                <a:solidFill>
                  <a:prstClr val="black"/>
                </a:solidFill>
                <a:latin typeface="Calibri"/>
              </a:rPr>
              <a:t>onInit</a:t>
            </a:r>
          </a:p>
          <a:p>
            <a:pPr marL="342900" indent="-342900" defTabSz="914126">
              <a:buFont typeface="Wingdings" panose="05000000000000000000" pitchFamily="2" charset="2"/>
              <a:buChar char="ü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Execute project using </a:t>
            </a:r>
            <a:r>
              <a:rPr lang="en-US" sz="1799" b="1" dirty="0">
                <a:solidFill>
                  <a:prstClr val="black"/>
                </a:solidFill>
                <a:latin typeface="Calibri"/>
              </a:rPr>
              <a:t>ui5 serve </a:t>
            </a:r>
            <a:r>
              <a:rPr lang="en-US" sz="1799" dirty="0">
                <a:solidFill>
                  <a:prstClr val="black"/>
                </a:solidFill>
                <a:latin typeface="Calibri"/>
              </a:rPr>
              <a:t>command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4050302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D32C5538-9E6F-4643-A8D0-24AB03488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375" y="694021"/>
            <a:ext cx="5648861" cy="5648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Exercise: First UI5 Project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Now we will create our first ui5 application by following the steps mentioned in the previous slide.</a:t>
            </a:r>
          </a:p>
          <a:p>
            <a:endParaRPr lang="en-US" dirty="0"/>
          </a:p>
          <a:p>
            <a:r>
              <a:rPr lang="en-US" dirty="0"/>
              <a:t>Exercise code/Resource:</a:t>
            </a:r>
          </a:p>
          <a:p>
            <a:pPr marL="285750" indent="-285750" algn="just">
              <a:buFontTx/>
              <a:buChar char="-"/>
            </a:pPr>
            <a:r>
              <a:rPr lang="en-US" dirty="0">
                <a:hlinkClick r:id="rId4"/>
              </a:rPr>
              <a:t>index.html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5"/>
              </a:rPr>
              <a:t>MyView.controller.js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6"/>
              </a:rPr>
              <a:t>MyView.view.xml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7"/>
              </a:rPr>
              <a:t>mainfest.json</a:t>
            </a:r>
            <a:endParaRPr lang="en-US" dirty="0"/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2919802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Introduction to UI5 SDK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Documentation of SAP UI5 is </a:t>
            </a:r>
            <a:r>
              <a:rPr lang="en-US" b="0" i="0" dirty="0">
                <a:solidFill>
                  <a:srgbClr val="2B2B2B"/>
                </a:solidFill>
                <a:effectLst/>
                <a:latin typeface="-apple-system"/>
              </a:rPr>
              <a:t>available at </a:t>
            </a:r>
            <a:r>
              <a:rPr lang="en-US" b="0" i="0" u="none" strike="noStrike" dirty="0">
                <a:solidFill>
                  <a:srgbClr val="0600FF"/>
                </a:solidFill>
                <a:effectLst/>
                <a:latin typeface="-apple-system"/>
                <a:hlinkClick r:id="rId3"/>
              </a:rPr>
              <a:t>the SAPUI5 Software Development Kit</a:t>
            </a:r>
            <a:r>
              <a:rPr lang="en-US" b="0" i="0" dirty="0">
                <a:solidFill>
                  <a:srgbClr val="2B2B2B"/>
                </a:solidFill>
                <a:effectLst/>
                <a:latin typeface="-apple-system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2B2B2B"/>
                </a:solidFill>
                <a:latin typeface="-apple-system"/>
              </a:rPr>
              <a:t>We can access the SAP UI5 API’s at the Documentation page of SAP UI5 or you can use the link to go to sap’s API screen - </a:t>
            </a:r>
            <a:r>
              <a:rPr lang="en-US" dirty="0">
                <a:solidFill>
                  <a:srgbClr val="2B2B2B"/>
                </a:solidFill>
                <a:latin typeface="-apple-system"/>
                <a:hlinkClick r:id="rId4"/>
              </a:rPr>
              <a:t>LINK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/>
              <a:t>We can directly search the required </a:t>
            </a:r>
            <a:r>
              <a:rPr lang="en-US" dirty="0" err="1"/>
              <a:t>api’s</a:t>
            </a:r>
            <a:r>
              <a:rPr lang="en-US" dirty="0"/>
              <a:t> on the SDK.</a:t>
            </a:r>
          </a:p>
          <a:p>
            <a:pPr marL="285750" indent="-285750">
              <a:buFontTx/>
              <a:buChar char="-"/>
            </a:pPr>
            <a:r>
              <a:rPr lang="en-US" dirty="0"/>
              <a:t>SDK contains the sample of all the controls which we can use in UI5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hlinkClick r:id="rId4"/>
            <a:extLst>
              <a:ext uri="{FF2B5EF4-FFF2-40B4-BE49-F238E27FC236}">
                <a16:creationId xmlns:a16="http://schemas.microsoft.com/office/drawing/2014/main" id="{A582BD76-A7AA-469C-9020-A78F222ECE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550" y="2725341"/>
            <a:ext cx="5313944" cy="25153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254920-AFD3-4C3B-8516-9FEE11F977D0}"/>
              </a:ext>
            </a:extLst>
          </p:cNvPr>
          <p:cNvSpPr txBox="1"/>
          <p:nvPr/>
        </p:nvSpPr>
        <p:spPr>
          <a:xfrm>
            <a:off x="1893092" y="5332516"/>
            <a:ext cx="3357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SAP UI5 API reference screen</a:t>
            </a:r>
          </a:p>
        </p:txBody>
      </p:sp>
      <p:pic>
        <p:nvPicPr>
          <p:cNvPr id="9" name="Picture 8">
            <a:hlinkClick r:id="rId6"/>
            <a:extLst>
              <a:ext uri="{FF2B5EF4-FFF2-40B4-BE49-F238E27FC236}">
                <a16:creationId xmlns:a16="http://schemas.microsoft.com/office/drawing/2014/main" id="{F14BF5A7-E350-4ADF-8800-D352F577F2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59964" y="2725341"/>
            <a:ext cx="5313944" cy="25373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71BFCE-F39C-410B-BD79-F83DD08362F3}"/>
              </a:ext>
            </a:extLst>
          </p:cNvPr>
          <p:cNvSpPr txBox="1"/>
          <p:nvPr/>
        </p:nvSpPr>
        <p:spPr>
          <a:xfrm>
            <a:off x="8023115" y="5332516"/>
            <a:ext cx="3357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SAP UI5 Sample reference screen</a:t>
            </a:r>
          </a:p>
        </p:txBody>
      </p:sp>
    </p:spTree>
    <p:extLst>
      <p:ext uri="{BB962C8B-B14F-4D97-AF65-F5344CB8AC3E}">
        <p14:creationId xmlns:p14="http://schemas.microsoft.com/office/powerpoint/2010/main" val="2901955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UI5 SDK continues…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UI5 SDK contains tools to make the development smooth for the developers.</a:t>
            </a:r>
          </a:p>
          <a:p>
            <a:pPr marL="285750" indent="-285750">
              <a:buFontTx/>
              <a:buChar char="-"/>
            </a:pPr>
            <a:r>
              <a:rPr lang="en-US" dirty="0"/>
              <a:t>It has UI5 icon packs which can be directly accessed for the UI5 SDK’s Tool Screen (</a:t>
            </a:r>
            <a:r>
              <a:rPr lang="en-US" dirty="0">
                <a:hlinkClick r:id="rId3"/>
              </a:rPr>
              <a:t>Link</a:t>
            </a:r>
            <a:r>
              <a:rPr lang="en-US" dirty="0"/>
              <a:t>).</a:t>
            </a:r>
          </a:p>
          <a:p>
            <a:pPr marL="285750" indent="-285750">
              <a:buFontTx/>
              <a:buChar char="-"/>
            </a:pPr>
            <a:r>
              <a:rPr lang="en-US" dirty="0"/>
              <a:t>SAP UI5 SDK provides us the demo application, So we can get an idea about how to create different type of applications using UI5 controls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id="{C88DB0B2-8FB9-4FA6-8865-341B43439C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525" y="2462000"/>
            <a:ext cx="5533426" cy="2691025"/>
          </a:xfrm>
          <a:prstGeom prst="rect">
            <a:avLst/>
          </a:prstGeom>
        </p:spPr>
      </p:pic>
      <p:pic>
        <p:nvPicPr>
          <p:cNvPr id="7" name="Picture 6">
            <a:hlinkClick r:id="rId5"/>
            <a:extLst>
              <a:ext uri="{FF2B5EF4-FFF2-40B4-BE49-F238E27FC236}">
                <a16:creationId xmlns:a16="http://schemas.microsoft.com/office/drawing/2014/main" id="{057908CC-0032-4F26-9C49-F1C5FB40AE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9185" y="2462000"/>
            <a:ext cx="5533426" cy="2657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A7A08B-9619-4597-9E08-AC3D012DF9E7}"/>
              </a:ext>
            </a:extLst>
          </p:cNvPr>
          <p:cNvSpPr txBox="1"/>
          <p:nvPr/>
        </p:nvSpPr>
        <p:spPr>
          <a:xfrm>
            <a:off x="1743075" y="5238750"/>
            <a:ext cx="2943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UI5 SDK Tools Screen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E44AFC-3D79-423A-BF9A-E8B45A3D0DF2}"/>
              </a:ext>
            </a:extLst>
          </p:cNvPr>
          <p:cNvSpPr txBox="1"/>
          <p:nvPr/>
        </p:nvSpPr>
        <p:spPr>
          <a:xfrm>
            <a:off x="7505700" y="5162550"/>
            <a:ext cx="2943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UI5 SDK Demo Apps Screen</a:t>
            </a:r>
          </a:p>
        </p:txBody>
      </p:sp>
    </p:spTree>
    <p:extLst>
      <p:ext uri="{BB962C8B-B14F-4D97-AF65-F5344CB8AC3E}">
        <p14:creationId xmlns:p14="http://schemas.microsoft.com/office/powerpoint/2010/main" val="2716906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UI5 SDK continues…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When we search and open any API we see a screen similar to one which is shown below.</a:t>
            </a:r>
          </a:p>
          <a:p>
            <a:pPr marL="285750" indent="-285750">
              <a:buFontTx/>
              <a:buChar char="-"/>
            </a:pPr>
            <a:r>
              <a:rPr lang="en-US" dirty="0"/>
              <a:t>Every API contains different kind of: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Properties, 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Aggregations, 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Associations,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Events,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Methods 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id="{A8759337-6F18-44CB-AE17-4C643C45A4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6550" y="1882857"/>
            <a:ext cx="8420100" cy="3979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37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2415" y="-2412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057611" y="3011089"/>
            <a:ext cx="40719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4</a:t>
            </a: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48942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1E8E93DB-81E4-442B-B897-F7022637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 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A79EAA-1647-4107-B296-669CE3D2F38F}"/>
              </a:ext>
            </a:extLst>
          </p:cNvPr>
          <p:cNvSpPr txBox="1"/>
          <p:nvPr/>
        </p:nvSpPr>
        <p:spPr>
          <a:xfrm>
            <a:off x="388586" y="899721"/>
            <a:ext cx="45483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Introduction to NodeJS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NPM – Node Package Manager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Creating a server using NodeJS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Using external libraries in the Project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SAP UI5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Under the hood of SAP UI5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Introduction to the MVC Architecture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Components of a UI5 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Creating our First UI5 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Introduction to the SAP UI5 SDK</a:t>
            </a:r>
          </a:p>
        </p:txBody>
      </p:sp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51D77C38-BB47-4E3F-84A5-C28B21492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7" name="Picture 6" descr="Event management. performance efficiency, time optimization, reminder. task and project deadline flat design element. appointment date reminding. Free Vector">
            <a:extLst>
              <a:ext uri="{FF2B5EF4-FFF2-40B4-BE49-F238E27FC236}">
                <a16:creationId xmlns:a16="http://schemas.microsoft.com/office/drawing/2014/main" id="{E00A30C1-DE9E-41BC-8534-F57620FA5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948" y="779090"/>
            <a:ext cx="5353730" cy="535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3216820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Introduction to NodeJS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506166" cy="590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en-US" dirty="0"/>
              <a:t>Node JS is an open-source, cross platform, JavaScript runtime environment and used to execute JavaScript on Server Side.</a:t>
            </a:r>
          </a:p>
          <a:p>
            <a:pPr marL="285750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Node JS is a framework which allows us to run JS code outside browser. The main benefit is that a development do not need to learn multiple programming languages. If we know JS, we can code both client and server side in same language.</a:t>
            </a:r>
          </a:p>
          <a:p>
            <a:pPr marL="285750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Node JS is also a great web framework for beginners because it works great for data intensive applications like streaming, gaming and real time apps. It leverage the power of JS’s Asynchronous no blocking IO.</a:t>
            </a:r>
          </a:p>
          <a:p>
            <a:pPr marL="285750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Application of Node JS</a:t>
            </a:r>
          </a:p>
          <a:p>
            <a:pPr marL="742950" lvl="1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Build Backend Application Logic</a:t>
            </a:r>
          </a:p>
          <a:p>
            <a:pPr marL="742950" lvl="1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Host a Web Server (express)</a:t>
            </a:r>
          </a:p>
          <a:p>
            <a:pPr marL="742950" lvl="1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Send Emails</a:t>
            </a:r>
          </a:p>
          <a:p>
            <a:pPr marL="742950" lvl="1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DB lookup</a:t>
            </a:r>
          </a:p>
          <a:p>
            <a:pPr marL="742950" lvl="1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Automation</a:t>
            </a:r>
          </a:p>
          <a:p>
            <a:pPr marL="742950" lvl="1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Output to the user</a:t>
            </a:r>
          </a:p>
          <a:p>
            <a:pPr marL="742950" lvl="1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Use its eco-system like PDF, EXCEL, EMAIL…</a:t>
            </a:r>
          </a:p>
          <a:p>
            <a:pPr lvl="1" algn="just"/>
            <a:endParaRPr lang="en-US" sz="1799" dirty="0">
              <a:solidFill>
                <a:prstClr val="black"/>
              </a:solidFill>
              <a:latin typeface="Calibri"/>
            </a:endParaRPr>
          </a:p>
          <a:p>
            <a:pPr marL="285750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Install NodeJS in our system form here </a:t>
            </a:r>
            <a:r>
              <a:rPr lang="en-US" sz="1799" dirty="0">
                <a:solidFill>
                  <a:prstClr val="black"/>
                </a:solidFill>
                <a:latin typeface="Calibri"/>
                <a:hlinkClick r:id="rId3"/>
              </a:rPr>
              <a:t>https://nodejs.org/en/</a:t>
            </a:r>
            <a:r>
              <a:rPr lang="en-US" sz="1799" dirty="0">
                <a:solidFill>
                  <a:prstClr val="black"/>
                </a:solidFill>
                <a:latin typeface="Calibri"/>
              </a:rPr>
              <a:t>, if you using bas, you do not need to install as BAS already has NodeJS preinstalled.</a:t>
            </a:r>
          </a:p>
          <a:p>
            <a:pPr marL="285750" indent="-285750" algn="just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If we want to achieve something, this something was already achieved by someone, somewhere else in the world, they have already published it as a node module which we can import and reuse. We get ready-to-use code for consumption for speedy development. </a:t>
            </a:r>
            <a:r>
              <a:rPr lang="en-US" sz="1799" dirty="0">
                <a:solidFill>
                  <a:prstClr val="black"/>
                </a:solidFill>
                <a:latin typeface="Calibri"/>
                <a:hlinkClick r:id="rId4"/>
              </a:rPr>
              <a:t>https://npmjs.com</a:t>
            </a:r>
            <a:endParaRPr lang="en-US" sz="1799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5122" name="Picture 2" descr="Node.js - Wikipedia">
            <a:extLst>
              <a:ext uri="{FF2B5EF4-FFF2-40B4-BE49-F238E27FC236}">
                <a16:creationId xmlns:a16="http://schemas.microsoft.com/office/drawing/2014/main" id="{63A66D2E-6354-4486-B1F7-E077519E7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731" y="2828265"/>
            <a:ext cx="3591133" cy="2196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1673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ML">
            <a:extLst>
              <a:ext uri="{FF2B5EF4-FFF2-40B4-BE49-F238E27FC236}">
                <a16:creationId xmlns:a16="http://schemas.microsoft.com/office/drawing/2014/main" id="{176051C4-4FFD-445B-B657-6E9D49BBC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1340" y="1249464"/>
            <a:ext cx="2440180" cy="2285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NPM – Node Package Manager</a:t>
            </a:r>
            <a:endParaRPr lang="en-US" sz="3600" dirty="0">
              <a:latin typeface="Cooper Black" panose="0208090404030B020404" pitchFamily="18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i="0" dirty="0">
                <a:solidFill>
                  <a:srgbClr val="181717"/>
                </a:solidFill>
                <a:effectLst/>
              </a:rPr>
              <a:t>Node Package Manager (NPM) is a command line tool that installs, updates or uninstalls Node.js packages in your application. It is also an online repository for open-source Node.js packages. The node community around the world creates useful modules and publishes them as packages in this repository.</a:t>
            </a:r>
          </a:p>
          <a:p>
            <a:pPr marL="285750" indent="-285750" algn="l">
              <a:buFontTx/>
              <a:buChar char="-"/>
            </a:pPr>
            <a:r>
              <a:rPr lang="en-US" b="1" i="0" dirty="0">
                <a:solidFill>
                  <a:srgbClr val="000000"/>
                </a:solidFill>
                <a:effectLst/>
              </a:rPr>
              <a:t>npm</a:t>
            </a:r>
            <a:r>
              <a:rPr lang="en-US" b="0" i="0" dirty="0">
                <a:solidFill>
                  <a:srgbClr val="000000"/>
                </a:solidFill>
                <a:effectLst/>
              </a:rPr>
              <a:t> is the world's largest </a:t>
            </a:r>
            <a:r>
              <a:rPr lang="en-US" b="1" i="0" dirty="0">
                <a:solidFill>
                  <a:srgbClr val="000000"/>
                </a:solidFill>
                <a:effectLst/>
              </a:rPr>
              <a:t>Software Registry</a:t>
            </a:r>
            <a:r>
              <a:rPr lang="en-US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Tx/>
              <a:buChar char="-"/>
            </a:pPr>
            <a:r>
              <a:rPr lang="en-US" b="0" i="0" dirty="0">
                <a:solidFill>
                  <a:srgbClr val="000000"/>
                </a:solidFill>
                <a:effectLst/>
              </a:rPr>
              <a:t>The registry contains over 800,000 </a:t>
            </a:r>
            <a:r>
              <a:rPr lang="en-US" b="1" i="0" dirty="0">
                <a:solidFill>
                  <a:srgbClr val="000000"/>
                </a:solidFill>
                <a:effectLst/>
              </a:rPr>
              <a:t>code packages</a:t>
            </a:r>
            <a:r>
              <a:rPr lang="en-US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Tx/>
              <a:buChar char="-"/>
            </a:pPr>
            <a:r>
              <a:rPr lang="en-US" b="1" i="0" dirty="0">
                <a:solidFill>
                  <a:srgbClr val="000000"/>
                </a:solidFill>
                <a:effectLst/>
              </a:rPr>
              <a:t>Open-source</a:t>
            </a:r>
            <a:r>
              <a:rPr lang="en-US" b="0" i="0" dirty="0">
                <a:solidFill>
                  <a:srgbClr val="000000"/>
                </a:solidFill>
                <a:effectLst/>
              </a:rPr>
              <a:t> developers use </a:t>
            </a:r>
            <a:r>
              <a:rPr lang="en-US" b="1" i="0" dirty="0">
                <a:solidFill>
                  <a:srgbClr val="000000"/>
                </a:solidFill>
                <a:effectLst/>
              </a:rPr>
              <a:t>npm</a:t>
            </a:r>
            <a:r>
              <a:rPr lang="en-US" b="0" i="0" dirty="0">
                <a:solidFill>
                  <a:srgbClr val="000000"/>
                </a:solidFill>
                <a:effectLst/>
              </a:rPr>
              <a:t> to </a:t>
            </a:r>
            <a:r>
              <a:rPr lang="en-US" b="1" i="0" dirty="0">
                <a:solidFill>
                  <a:srgbClr val="000000"/>
                </a:solidFill>
                <a:effectLst/>
              </a:rPr>
              <a:t>share</a:t>
            </a:r>
            <a:r>
              <a:rPr lang="en-US" b="0" i="0" dirty="0">
                <a:solidFill>
                  <a:srgbClr val="000000"/>
                </a:solidFill>
                <a:effectLst/>
              </a:rPr>
              <a:t> software.</a:t>
            </a:r>
          </a:p>
          <a:p>
            <a:pPr marL="285750" indent="-285750" algn="l">
              <a:buFontTx/>
              <a:buChar char="-"/>
            </a:pPr>
            <a:r>
              <a:rPr lang="en-US" b="0" i="0" dirty="0">
                <a:solidFill>
                  <a:srgbClr val="000000"/>
                </a:solidFill>
                <a:effectLst/>
              </a:rPr>
              <a:t>Many organizations also use npm to manage private development.</a:t>
            </a:r>
          </a:p>
          <a:p>
            <a:pPr marL="285750" indent="-285750" algn="l">
              <a:buFontTx/>
              <a:buChar char="-"/>
            </a:pPr>
            <a:r>
              <a:rPr lang="en-US" b="1" i="0" dirty="0">
                <a:solidFill>
                  <a:srgbClr val="000000"/>
                </a:solidFill>
                <a:effectLst/>
              </a:rPr>
              <a:t>npm</a:t>
            </a:r>
            <a:r>
              <a:rPr lang="en-US" b="0" i="0" dirty="0">
                <a:solidFill>
                  <a:srgbClr val="000000"/>
                </a:solidFill>
                <a:effectLst/>
              </a:rPr>
              <a:t> is installed with </a:t>
            </a:r>
            <a:r>
              <a:rPr lang="en-US" b="1" i="0" dirty="0">
                <a:solidFill>
                  <a:srgbClr val="000000"/>
                </a:solidFill>
                <a:effectLst/>
              </a:rPr>
              <a:t>Node.js</a:t>
            </a:r>
            <a:endParaRPr lang="en-US" dirty="0">
              <a:solidFill>
                <a:srgbClr val="181717"/>
              </a:solidFill>
            </a:endParaRPr>
          </a:p>
          <a:p>
            <a:pPr algn="just"/>
            <a:r>
              <a:rPr lang="en-US" b="0" i="0" dirty="0">
                <a:solidFill>
                  <a:srgbClr val="181717"/>
                </a:solidFill>
                <a:effectLst/>
              </a:rPr>
              <a:t>NPM is included with Node.js installation. After you install Node.js, verify NPM installation by writing the following command in terminal or command prompt ‘</a:t>
            </a:r>
            <a:r>
              <a:rPr lang="en-US" b="1" i="1" dirty="0">
                <a:solidFill>
                  <a:srgbClr val="181717"/>
                </a:solidFill>
                <a:effectLst/>
              </a:rPr>
              <a:t>npm –v’</a:t>
            </a:r>
          </a:p>
          <a:p>
            <a:pPr algn="just"/>
            <a:endParaRPr lang="en-US" b="1" i="1" dirty="0">
              <a:solidFill>
                <a:srgbClr val="181717"/>
              </a:solidFill>
            </a:endParaRPr>
          </a:p>
          <a:p>
            <a:pPr algn="just"/>
            <a:r>
              <a:rPr lang="en-US" dirty="0">
                <a:solidFill>
                  <a:prstClr val="black"/>
                </a:solidFill>
                <a:hlinkClick r:id="rId4"/>
              </a:rPr>
              <a:t>https://www.npmjs.com/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4089249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3" y="188641"/>
            <a:ext cx="9737001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Steps to create a Fresh NodeJS Project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en-US" dirty="0"/>
              <a:t>Run a command called </a:t>
            </a:r>
            <a:r>
              <a:rPr lang="en-US" b="1" dirty="0"/>
              <a:t>npm init – </a:t>
            </a:r>
            <a:r>
              <a:rPr lang="en-US" dirty="0"/>
              <a:t>Create a new Nodejs project</a:t>
            </a:r>
          </a:p>
          <a:p>
            <a:pPr marL="342900" indent="-342900" algn="just">
              <a:buAutoNum type="arabicPeriod"/>
            </a:pPr>
            <a:r>
              <a:rPr lang="en-US" dirty="0"/>
              <a:t>Answer some simple questions like project name, starring file, author, version, description, …</a:t>
            </a:r>
          </a:p>
          <a:p>
            <a:pPr marL="342900" indent="-342900" algn="just">
              <a:buAutoNum type="arabicPeriod"/>
            </a:pPr>
            <a:r>
              <a:rPr lang="en-US" dirty="0"/>
              <a:t>We can mention the starring file of the project. We use </a:t>
            </a:r>
            <a:r>
              <a:rPr lang="en-US" b="1" dirty="0"/>
              <a:t>myfirstnode.js </a:t>
            </a:r>
            <a:r>
              <a:rPr lang="en-US" dirty="0"/>
              <a:t>as starring file, but in most of the cases we use </a:t>
            </a:r>
            <a:r>
              <a:rPr lang="en-US" b="1" dirty="0"/>
              <a:t>index.js </a:t>
            </a:r>
            <a:r>
              <a:rPr lang="en-US" dirty="0"/>
              <a:t>to follow the best practices.</a:t>
            </a:r>
          </a:p>
          <a:p>
            <a:pPr marL="342900" indent="-342900" algn="just">
              <a:buAutoNum type="arabicPeriod"/>
            </a:pPr>
            <a:r>
              <a:rPr lang="en-US" dirty="0"/>
              <a:t>We can just add some code to this file with all the modules</a:t>
            </a:r>
          </a:p>
          <a:p>
            <a:pPr marL="342900" indent="-342900" algn="just">
              <a:buAutoNum type="arabicPeriod"/>
            </a:pPr>
            <a:r>
              <a:rPr lang="en-US" dirty="0"/>
              <a:t>Then we run npm install module_name --save  OR npm install </a:t>
            </a:r>
            <a:r>
              <a:rPr lang="en-US" i="1" dirty="0"/>
              <a:t>module_name --save-dev </a:t>
            </a:r>
            <a:r>
              <a:rPr lang="en-US" dirty="0"/>
              <a:t>to add a module to our project</a:t>
            </a:r>
            <a:endParaRPr lang="en-US" i="1" dirty="0"/>
          </a:p>
          <a:p>
            <a:pPr marL="342900" indent="-342900" algn="just">
              <a:buAutoNum type="arabicPeriod"/>
            </a:pPr>
            <a:r>
              <a:rPr lang="en-US" dirty="0"/>
              <a:t>To run the project, we can use the ‘</a:t>
            </a:r>
            <a:r>
              <a:rPr lang="en-US" b="1" dirty="0"/>
              <a:t>node .’</a:t>
            </a:r>
            <a:r>
              <a:rPr lang="en-US" dirty="0"/>
              <a:t> command in the terminal.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744B7A-F5F1-449D-AC94-17C1ABAAC2C3}"/>
              </a:ext>
            </a:extLst>
          </p:cNvPr>
          <p:cNvSpPr txBox="1"/>
          <p:nvPr/>
        </p:nvSpPr>
        <p:spPr>
          <a:xfrm>
            <a:off x="261763" y="3087414"/>
            <a:ext cx="7530515" cy="31379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126"/>
            <a:r>
              <a:rPr lang="en-US" sz="1799" b="1" dirty="0">
                <a:solidFill>
                  <a:prstClr val="black"/>
                </a:solidFill>
                <a:latin typeface="Calibri"/>
              </a:rPr>
              <a:t>Steps to use an external library using node </a:t>
            </a:r>
            <a:r>
              <a:rPr lang="en-US" sz="1799" b="1" dirty="0" err="1">
                <a:solidFill>
                  <a:prstClr val="black"/>
                </a:solidFill>
                <a:latin typeface="Calibri"/>
              </a:rPr>
              <a:t>js</a:t>
            </a:r>
            <a:endParaRPr lang="en-US" sz="1799" b="1" dirty="0">
              <a:solidFill>
                <a:prstClr val="black"/>
              </a:solidFill>
              <a:latin typeface="Calibri"/>
            </a:endParaRPr>
          </a:p>
          <a:p>
            <a:pPr marL="342900" indent="-342900" defTabSz="914126">
              <a:buAutoNum type="arabicPeriod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Find the library (module) of your purpose on npmjs and check its documentation</a:t>
            </a:r>
          </a:p>
          <a:p>
            <a:pPr marL="342900" indent="-342900" defTabSz="914126">
              <a:buAutoNum type="arabicPeriod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Use require statement</a:t>
            </a:r>
          </a:p>
          <a:p>
            <a:pPr marL="342900" indent="-342900" defTabSz="914126">
              <a:buAutoNum type="arabicPeriod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We have downloaded this library in local project – </a:t>
            </a:r>
            <a:r>
              <a:rPr lang="en-US" sz="1799" b="1" dirty="0">
                <a:solidFill>
                  <a:prstClr val="black"/>
                </a:solidFill>
                <a:latin typeface="Calibri"/>
              </a:rPr>
              <a:t>npm install MODULENAME</a:t>
            </a:r>
          </a:p>
          <a:p>
            <a:pPr marL="342900" indent="-342900" defTabSz="914126">
              <a:buAutoNum type="arabicPeriod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We need to add all the required module dependencies inside package.json file</a:t>
            </a:r>
          </a:p>
          <a:p>
            <a:pPr marL="342900" indent="-342900" defTabSz="914126">
              <a:buAutoNum type="arabicPeriod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We only ship our project to other developers/system</a:t>
            </a:r>
          </a:p>
          <a:p>
            <a:pPr marL="342900" indent="-342900" defTabSz="914126">
              <a:buAutoNum type="arabicPeriod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In the new system, we run </a:t>
            </a:r>
            <a:r>
              <a:rPr lang="en-US" sz="1799" b="1" dirty="0">
                <a:solidFill>
                  <a:prstClr val="black"/>
                </a:solidFill>
                <a:latin typeface="Calibri"/>
              </a:rPr>
              <a:t>npm install</a:t>
            </a:r>
            <a:r>
              <a:rPr lang="en-US" sz="1799" dirty="0">
                <a:solidFill>
                  <a:prstClr val="black"/>
                </a:solidFill>
                <a:latin typeface="Calibri"/>
              </a:rPr>
              <a:t> It will read all required modules and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Automatically download those dependencies.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84576C8-C11B-4C40-899F-071279FD700D}"/>
              </a:ext>
            </a:extLst>
          </p:cNvPr>
          <p:cNvSpPr/>
          <p:nvPr/>
        </p:nvSpPr>
        <p:spPr>
          <a:xfrm>
            <a:off x="8065734" y="4610932"/>
            <a:ext cx="1102081" cy="1080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Laptop</a:t>
            </a:r>
          </a:p>
          <a:p>
            <a:pPr algn="ctr"/>
            <a:r>
              <a:rPr lang="en-US" sz="1400" dirty="0"/>
              <a:t>Project+</a:t>
            </a:r>
          </a:p>
          <a:p>
            <a:pPr algn="ctr"/>
            <a:r>
              <a:rPr lang="en-US" sz="1400" dirty="0"/>
              <a:t>Module</a:t>
            </a:r>
          </a:p>
        </p:txBody>
      </p:sp>
      <p:sp>
        <p:nvSpPr>
          <p:cNvPr id="10" name="Smiley Face 9">
            <a:extLst>
              <a:ext uri="{FF2B5EF4-FFF2-40B4-BE49-F238E27FC236}">
                <a16:creationId xmlns:a16="http://schemas.microsoft.com/office/drawing/2014/main" id="{98095066-0CC0-4854-80F5-E39E4C114105}"/>
              </a:ext>
            </a:extLst>
          </p:cNvPr>
          <p:cNvSpPr/>
          <p:nvPr/>
        </p:nvSpPr>
        <p:spPr>
          <a:xfrm>
            <a:off x="8306782" y="3555165"/>
            <a:ext cx="576064" cy="50405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1CD4D759-F836-4021-A365-7A26EB9D5A11}"/>
              </a:ext>
            </a:extLst>
          </p:cNvPr>
          <p:cNvSpPr/>
          <p:nvPr/>
        </p:nvSpPr>
        <p:spPr>
          <a:xfrm>
            <a:off x="10250998" y="2835085"/>
            <a:ext cx="1224136" cy="72008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npmjs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BB5D969-0AA1-44B4-A801-1DCD075436E4}"/>
              </a:ext>
            </a:extLst>
          </p:cNvPr>
          <p:cNvCxnSpPr/>
          <p:nvPr/>
        </p:nvCxnSpPr>
        <p:spPr>
          <a:xfrm flipV="1">
            <a:off x="8882846" y="3411149"/>
            <a:ext cx="1368152" cy="1224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8A998AD-3B6A-4CF6-9714-A1681CE55F1C}"/>
              </a:ext>
            </a:extLst>
          </p:cNvPr>
          <p:cNvCxnSpPr/>
          <p:nvPr/>
        </p:nvCxnSpPr>
        <p:spPr>
          <a:xfrm flipH="1">
            <a:off x="9242886" y="3555165"/>
            <a:ext cx="1224136" cy="1152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F1F825BE-2A94-4A48-AD0B-FAE22EAB643A}"/>
              </a:ext>
            </a:extLst>
          </p:cNvPr>
          <p:cNvSpPr/>
          <p:nvPr/>
        </p:nvSpPr>
        <p:spPr>
          <a:xfrm>
            <a:off x="10467022" y="4563277"/>
            <a:ext cx="1224136" cy="112777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Laptop</a:t>
            </a:r>
          </a:p>
          <a:p>
            <a:pPr algn="ctr"/>
            <a:r>
              <a:rPr lang="en-US" sz="1400" dirty="0"/>
              <a:t>Project</a:t>
            </a:r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15688DEF-F662-4D0E-839E-83F9A1D5A713}"/>
              </a:ext>
            </a:extLst>
          </p:cNvPr>
          <p:cNvSpPr/>
          <p:nvPr/>
        </p:nvSpPr>
        <p:spPr>
          <a:xfrm>
            <a:off x="11079090" y="3563684"/>
            <a:ext cx="576064" cy="504056"/>
          </a:xfrm>
          <a:prstGeom prst="smileyFac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299BE09-45F1-445E-9285-C1C5D37BD254}"/>
              </a:ext>
            </a:extLst>
          </p:cNvPr>
          <p:cNvCxnSpPr>
            <a:endCxn id="11" idx="4"/>
          </p:cNvCxnSpPr>
          <p:nvPr/>
        </p:nvCxnSpPr>
        <p:spPr>
          <a:xfrm flipH="1" flipV="1">
            <a:off x="10608042" y="3645175"/>
            <a:ext cx="2996" cy="863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53BB6AE-BA2A-45FB-9D1E-B2D6CFEB6487}"/>
              </a:ext>
            </a:extLst>
          </p:cNvPr>
          <p:cNvCxnSpPr/>
          <p:nvPr/>
        </p:nvCxnSpPr>
        <p:spPr>
          <a:xfrm>
            <a:off x="10827062" y="3627695"/>
            <a:ext cx="0" cy="935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E127748-0735-4170-9B87-2DA427E8AFD8}"/>
              </a:ext>
            </a:extLst>
          </p:cNvPr>
          <p:cNvSpPr txBox="1"/>
          <p:nvPr/>
        </p:nvSpPr>
        <p:spPr>
          <a:xfrm>
            <a:off x="10475286" y="4122791"/>
            <a:ext cx="1127232" cy="30777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b="1" dirty="0" err="1">
                <a:solidFill>
                  <a:srgbClr val="00B0F0"/>
                </a:solidFill>
              </a:rPr>
              <a:t>npm</a:t>
            </a:r>
            <a:r>
              <a:rPr lang="en-US" sz="1400" b="1" dirty="0">
                <a:solidFill>
                  <a:srgbClr val="00B0F0"/>
                </a:solidFill>
              </a:rPr>
              <a:t> install</a:t>
            </a:r>
          </a:p>
        </p:txBody>
      </p:sp>
    </p:spTree>
    <p:extLst>
      <p:ext uri="{BB962C8B-B14F-4D97-AF65-F5344CB8AC3E}">
        <p14:creationId xmlns:p14="http://schemas.microsoft.com/office/powerpoint/2010/main" val="230481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Exercise: First NodeJS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6751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exercise we will see how to create a server using the NodeJS.</a:t>
            </a:r>
          </a:p>
          <a:p>
            <a:r>
              <a:rPr lang="en-US" dirty="0"/>
              <a:t>We will try to get some date using the NodeJS server in the browser.</a:t>
            </a:r>
          </a:p>
          <a:p>
            <a:r>
              <a:rPr lang="en-US" dirty="0"/>
              <a:t>We will also integrate an html page with the NodeJS.</a:t>
            </a:r>
          </a:p>
          <a:p>
            <a:r>
              <a:rPr lang="en-US" dirty="0"/>
              <a:t>To initialize a NodeJS project we need to run </a:t>
            </a:r>
            <a:r>
              <a:rPr lang="en-US" b="1" i="1" dirty="0"/>
              <a:t>npm init </a:t>
            </a:r>
            <a:r>
              <a:rPr lang="en-US" dirty="0"/>
              <a:t>command in terminal.</a:t>
            </a:r>
          </a:p>
          <a:p>
            <a:endParaRPr lang="en-US" dirty="0"/>
          </a:p>
          <a:p>
            <a:r>
              <a:rPr lang="en-US" dirty="0"/>
              <a:t>Exercise code/resource:</a:t>
            </a:r>
          </a:p>
          <a:p>
            <a:pPr marL="285750" indent="-285750">
              <a:buFontTx/>
              <a:buChar char="-"/>
            </a:pPr>
            <a:r>
              <a:rPr lang="en-US" dirty="0">
                <a:hlinkClick r:id="rId3"/>
              </a:rPr>
              <a:t>myfirstnode.js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4"/>
              </a:rPr>
              <a:t>reuse.js</a:t>
            </a:r>
            <a:endParaRPr lang="en-US" dirty="0"/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146" name="Picture 2" descr="Programmers using javascript programming language on computer, tiny people. javascript language, javascript engine, js web development concept Free Vector">
            <a:extLst>
              <a:ext uri="{FF2B5EF4-FFF2-40B4-BE49-F238E27FC236}">
                <a16:creationId xmlns:a16="http://schemas.microsoft.com/office/drawing/2014/main" id="{C45BB29A-06C2-4DA2-888B-DC59F07D7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377" y="1900238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409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b="1" dirty="0">
              <a:latin typeface="Cooper Black" panose="0208090404030B0204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170E0F5-2AC9-46A0-8FB7-F6F2FAE52514}"/>
              </a:ext>
            </a:extLst>
          </p:cNvPr>
          <p:cNvSpPr txBox="1"/>
          <p:nvPr/>
        </p:nvSpPr>
        <p:spPr>
          <a:xfrm>
            <a:off x="2185457" y="5659428"/>
            <a:ext cx="4953472" cy="68445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s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Hardware Innovation 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D86FD3-2AA8-4AC3-8DC8-6F086208D51C}"/>
              </a:ext>
            </a:extLst>
          </p:cNvPr>
          <p:cNvSpPr txBox="1"/>
          <p:nvPr/>
        </p:nvSpPr>
        <p:spPr>
          <a:xfrm>
            <a:off x="2185457" y="4300075"/>
            <a:ext cx="4953472" cy="68445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s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Software Innovation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8CB4FC-7B2F-471F-88D9-16A9C86F7206}"/>
              </a:ext>
            </a:extLst>
          </p:cNvPr>
          <p:cNvSpPr txBox="1"/>
          <p:nvPr/>
        </p:nvSpPr>
        <p:spPr>
          <a:xfrm>
            <a:off x="261764" y="779937"/>
            <a:ext cx="110272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i="0" dirty="0">
                <a:effectLst/>
              </a:rPr>
              <a:t>SAPUI5 (SAP user interface for HTML5) is a collection of libraries that you can use to build desktop and mobile applications that run in a browser. With the SAPUI5 JavaScript toolkit, you can create web applications using HTML5 web development standards.</a:t>
            </a:r>
          </a:p>
          <a:p>
            <a:pPr algn="just"/>
            <a:r>
              <a:rPr lang="en-US" dirty="0"/>
              <a:t>SAP UI5 is a </a:t>
            </a:r>
            <a:r>
              <a:rPr lang="en-US" b="1" u="sng" dirty="0"/>
              <a:t>framework</a:t>
            </a:r>
            <a:r>
              <a:rPr lang="en-US" dirty="0"/>
              <a:t> which is used to develop </a:t>
            </a:r>
            <a:r>
              <a:rPr lang="en-US" b="1" u="sng" dirty="0"/>
              <a:t>Responsive</a:t>
            </a:r>
            <a:r>
              <a:rPr lang="en-US" dirty="0"/>
              <a:t> web applications to run on any platform, any browser and any OS.</a:t>
            </a:r>
          </a:p>
          <a:p>
            <a:pPr algn="just"/>
            <a:endParaRPr lang="en-US" b="0" i="0" dirty="0">
              <a:effectLst/>
            </a:endParaRPr>
          </a:p>
          <a:p>
            <a:pPr algn="just"/>
            <a:endParaRPr lang="en-US" b="0" i="0" dirty="0">
              <a:solidFill>
                <a:srgbClr val="333333"/>
              </a:solidFill>
              <a:effectLst/>
              <a:latin typeface="SAPBook"/>
            </a:endParaRPr>
          </a:p>
        </p:txBody>
      </p:sp>
      <p:pic>
        <p:nvPicPr>
          <p:cNvPr id="1028" name="Picture 4" descr="Demo Kit - SAPUI5 SDK">
            <a:extLst>
              <a:ext uri="{FF2B5EF4-FFF2-40B4-BE49-F238E27FC236}">
                <a16:creationId xmlns:a16="http://schemas.microsoft.com/office/drawing/2014/main" id="{077D6B8C-2964-42F5-B821-501303CCE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2907" y="4051952"/>
            <a:ext cx="47244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I5 Tooling">
            <a:extLst>
              <a:ext uri="{FF2B5EF4-FFF2-40B4-BE49-F238E27FC236}">
                <a16:creationId xmlns:a16="http://schemas.microsoft.com/office/drawing/2014/main" id="{C0DEE3CF-A97A-45DC-8DFA-0375B7D17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852" y="3924417"/>
            <a:ext cx="4870524" cy="200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DE53FCC5-4FB9-4DE2-9EC9-8ABB18987788}"/>
              </a:ext>
            </a:extLst>
          </p:cNvPr>
          <p:cNvSpPr/>
          <p:nvPr/>
        </p:nvSpPr>
        <p:spPr>
          <a:xfrm>
            <a:off x="609625" y="2299264"/>
            <a:ext cx="1623018" cy="723501"/>
          </a:xfrm>
          <a:custGeom>
            <a:avLst/>
            <a:gdLst>
              <a:gd name="connsiteX0" fmla="*/ 4450040 w 5173927"/>
              <a:gd name="connsiteY0" fmla="*/ 0 h 1747861"/>
              <a:gd name="connsiteX1" fmla="*/ 5173927 w 5173927"/>
              <a:gd name="connsiteY1" fmla="*/ 873931 h 1747861"/>
              <a:gd name="connsiteX2" fmla="*/ 4450040 w 5173927"/>
              <a:gd name="connsiteY2" fmla="*/ 1747861 h 1747861"/>
              <a:gd name="connsiteX3" fmla="*/ 4450040 w 5173927"/>
              <a:gd name="connsiteY3" fmla="*/ 1402967 h 1747861"/>
              <a:gd name="connsiteX4" fmla="*/ 0 w 5173927"/>
              <a:gd name="connsiteY4" fmla="*/ 1402967 h 1747861"/>
              <a:gd name="connsiteX5" fmla="*/ 0 w 5173927"/>
              <a:gd name="connsiteY5" fmla="*/ 344893 h 1747861"/>
              <a:gd name="connsiteX6" fmla="*/ 4450040 w 5173927"/>
              <a:gd name="connsiteY6" fmla="*/ 344893 h 1747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73927" h="1747861">
                <a:moveTo>
                  <a:pt x="4450040" y="0"/>
                </a:moveTo>
                <a:lnTo>
                  <a:pt x="5173927" y="873931"/>
                </a:lnTo>
                <a:lnTo>
                  <a:pt x="4450040" y="1747861"/>
                </a:lnTo>
                <a:lnTo>
                  <a:pt x="4450040" y="1402967"/>
                </a:lnTo>
                <a:lnTo>
                  <a:pt x="0" y="1402967"/>
                </a:lnTo>
                <a:lnTo>
                  <a:pt x="0" y="344893"/>
                </a:lnTo>
                <a:lnTo>
                  <a:pt x="4450040" y="344893"/>
                </a:lnTo>
                <a:close/>
              </a:path>
            </a:pathLst>
          </a:custGeom>
          <a:solidFill>
            <a:srgbClr val="FA7904"/>
          </a:solidFill>
          <a:ln>
            <a:noFill/>
          </a:ln>
          <a:effectLst>
            <a:outerShdw blurRad="292100" dist="101600" dir="16200000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B9F8FC3-5CB7-4E02-AB6D-678CF32C0C8D}"/>
              </a:ext>
            </a:extLst>
          </p:cNvPr>
          <p:cNvSpPr/>
          <p:nvPr/>
        </p:nvSpPr>
        <p:spPr>
          <a:xfrm>
            <a:off x="609624" y="2661014"/>
            <a:ext cx="1623019" cy="723501"/>
          </a:xfrm>
          <a:custGeom>
            <a:avLst/>
            <a:gdLst>
              <a:gd name="connsiteX0" fmla="*/ 4450040 w 5173927"/>
              <a:gd name="connsiteY0" fmla="*/ 0 h 1747861"/>
              <a:gd name="connsiteX1" fmla="*/ 5173927 w 5173927"/>
              <a:gd name="connsiteY1" fmla="*/ 873931 h 1747861"/>
              <a:gd name="connsiteX2" fmla="*/ 4450040 w 5173927"/>
              <a:gd name="connsiteY2" fmla="*/ 1747861 h 1747861"/>
              <a:gd name="connsiteX3" fmla="*/ 4450040 w 5173927"/>
              <a:gd name="connsiteY3" fmla="*/ 1402967 h 1747861"/>
              <a:gd name="connsiteX4" fmla="*/ 0 w 5173927"/>
              <a:gd name="connsiteY4" fmla="*/ 1402967 h 1747861"/>
              <a:gd name="connsiteX5" fmla="*/ 0 w 5173927"/>
              <a:gd name="connsiteY5" fmla="*/ 344893 h 1747861"/>
              <a:gd name="connsiteX6" fmla="*/ 4450040 w 5173927"/>
              <a:gd name="connsiteY6" fmla="*/ 344893 h 1747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73927" h="1747861">
                <a:moveTo>
                  <a:pt x="4450040" y="0"/>
                </a:moveTo>
                <a:lnTo>
                  <a:pt x="5173927" y="873931"/>
                </a:lnTo>
                <a:lnTo>
                  <a:pt x="4450040" y="1747861"/>
                </a:lnTo>
                <a:lnTo>
                  <a:pt x="4450040" y="1402967"/>
                </a:lnTo>
                <a:lnTo>
                  <a:pt x="0" y="1402967"/>
                </a:lnTo>
                <a:lnTo>
                  <a:pt x="0" y="344893"/>
                </a:lnTo>
                <a:lnTo>
                  <a:pt x="4450040" y="344893"/>
                </a:lnTo>
                <a:close/>
              </a:path>
            </a:pathLst>
          </a:custGeom>
          <a:solidFill>
            <a:srgbClr val="CB2332"/>
          </a:solidFill>
          <a:ln>
            <a:noFill/>
          </a:ln>
          <a:effectLst>
            <a:outerShdw blurRad="292100" dist="101600" dir="16200000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F4B0A666-BD82-4EDC-A6C1-8B702F2E0BE0}"/>
              </a:ext>
            </a:extLst>
          </p:cNvPr>
          <p:cNvSpPr/>
          <p:nvPr/>
        </p:nvSpPr>
        <p:spPr>
          <a:xfrm>
            <a:off x="609624" y="3022765"/>
            <a:ext cx="1623019" cy="723501"/>
          </a:xfrm>
          <a:custGeom>
            <a:avLst/>
            <a:gdLst>
              <a:gd name="connsiteX0" fmla="*/ 4450040 w 5173927"/>
              <a:gd name="connsiteY0" fmla="*/ 0 h 1747861"/>
              <a:gd name="connsiteX1" fmla="*/ 5173927 w 5173927"/>
              <a:gd name="connsiteY1" fmla="*/ 873931 h 1747861"/>
              <a:gd name="connsiteX2" fmla="*/ 4450040 w 5173927"/>
              <a:gd name="connsiteY2" fmla="*/ 1747861 h 1747861"/>
              <a:gd name="connsiteX3" fmla="*/ 4450040 w 5173927"/>
              <a:gd name="connsiteY3" fmla="*/ 1402967 h 1747861"/>
              <a:gd name="connsiteX4" fmla="*/ 0 w 5173927"/>
              <a:gd name="connsiteY4" fmla="*/ 1402967 h 1747861"/>
              <a:gd name="connsiteX5" fmla="*/ 0 w 5173927"/>
              <a:gd name="connsiteY5" fmla="*/ 344893 h 1747861"/>
              <a:gd name="connsiteX6" fmla="*/ 4450040 w 5173927"/>
              <a:gd name="connsiteY6" fmla="*/ 344893 h 1747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73927" h="1747861">
                <a:moveTo>
                  <a:pt x="4450040" y="0"/>
                </a:moveTo>
                <a:lnTo>
                  <a:pt x="5173927" y="873931"/>
                </a:lnTo>
                <a:lnTo>
                  <a:pt x="4450040" y="1747861"/>
                </a:lnTo>
                <a:lnTo>
                  <a:pt x="4450040" y="1402967"/>
                </a:lnTo>
                <a:lnTo>
                  <a:pt x="0" y="1402967"/>
                </a:lnTo>
                <a:lnTo>
                  <a:pt x="0" y="344893"/>
                </a:lnTo>
                <a:lnTo>
                  <a:pt x="4450040" y="344893"/>
                </a:lnTo>
                <a:close/>
              </a:path>
            </a:pathLst>
          </a:custGeom>
          <a:solidFill>
            <a:srgbClr val="8B103E"/>
          </a:solidFill>
          <a:ln>
            <a:noFill/>
          </a:ln>
          <a:effectLst>
            <a:outerShdw blurRad="292100" dist="101600" dir="16200000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549241E-D5A2-4AC0-90B8-F834F780AF16}"/>
              </a:ext>
            </a:extLst>
          </p:cNvPr>
          <p:cNvSpPr/>
          <p:nvPr/>
        </p:nvSpPr>
        <p:spPr>
          <a:xfrm>
            <a:off x="609624" y="3384516"/>
            <a:ext cx="1623019" cy="723501"/>
          </a:xfrm>
          <a:custGeom>
            <a:avLst/>
            <a:gdLst>
              <a:gd name="connsiteX0" fmla="*/ 4450040 w 5173927"/>
              <a:gd name="connsiteY0" fmla="*/ 0 h 1747861"/>
              <a:gd name="connsiteX1" fmla="*/ 5173927 w 5173927"/>
              <a:gd name="connsiteY1" fmla="*/ 873931 h 1747861"/>
              <a:gd name="connsiteX2" fmla="*/ 4450040 w 5173927"/>
              <a:gd name="connsiteY2" fmla="*/ 1747861 h 1747861"/>
              <a:gd name="connsiteX3" fmla="*/ 4450040 w 5173927"/>
              <a:gd name="connsiteY3" fmla="*/ 1402967 h 1747861"/>
              <a:gd name="connsiteX4" fmla="*/ 0 w 5173927"/>
              <a:gd name="connsiteY4" fmla="*/ 1402967 h 1747861"/>
              <a:gd name="connsiteX5" fmla="*/ 0 w 5173927"/>
              <a:gd name="connsiteY5" fmla="*/ 344893 h 1747861"/>
              <a:gd name="connsiteX6" fmla="*/ 4450040 w 5173927"/>
              <a:gd name="connsiteY6" fmla="*/ 344893 h 1747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73927" h="1747861">
                <a:moveTo>
                  <a:pt x="4450040" y="0"/>
                </a:moveTo>
                <a:lnTo>
                  <a:pt x="5173927" y="873931"/>
                </a:lnTo>
                <a:lnTo>
                  <a:pt x="4450040" y="1747861"/>
                </a:lnTo>
                <a:lnTo>
                  <a:pt x="4450040" y="1402967"/>
                </a:lnTo>
                <a:lnTo>
                  <a:pt x="0" y="1402967"/>
                </a:lnTo>
                <a:lnTo>
                  <a:pt x="0" y="344893"/>
                </a:lnTo>
                <a:lnTo>
                  <a:pt x="4450040" y="344893"/>
                </a:lnTo>
                <a:close/>
              </a:path>
            </a:pathLst>
          </a:custGeom>
          <a:solidFill>
            <a:srgbClr val="34B2E4"/>
          </a:solidFill>
          <a:ln>
            <a:noFill/>
          </a:ln>
          <a:effectLst>
            <a:outerShdw blurRad="292100" dist="101600" dir="16200000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13F83CF-5D36-49A8-9E64-1FAEC205B5AC}"/>
              </a:ext>
            </a:extLst>
          </p:cNvPr>
          <p:cNvSpPr txBox="1"/>
          <p:nvPr/>
        </p:nvSpPr>
        <p:spPr>
          <a:xfrm>
            <a:off x="609624" y="2433963"/>
            <a:ext cx="1357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Responsive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7A362C3-E6B0-48AF-A99B-C12B8EAB344F}"/>
              </a:ext>
            </a:extLst>
          </p:cNvPr>
          <p:cNvSpPr txBox="1"/>
          <p:nvPr/>
        </p:nvSpPr>
        <p:spPr>
          <a:xfrm>
            <a:off x="609624" y="2795713"/>
            <a:ext cx="1357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Framework</a:t>
            </a:r>
            <a:endParaRPr 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54B6AF7-FDB8-431C-926C-4BE87B96F5D0}"/>
              </a:ext>
            </a:extLst>
          </p:cNvPr>
          <p:cNvSpPr txBox="1"/>
          <p:nvPr/>
        </p:nvSpPr>
        <p:spPr>
          <a:xfrm>
            <a:off x="609624" y="3165045"/>
            <a:ext cx="1357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Library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D0000E-5F64-45CA-BD3E-60930CD92F5A}"/>
              </a:ext>
            </a:extLst>
          </p:cNvPr>
          <p:cNvSpPr txBox="1"/>
          <p:nvPr/>
        </p:nvSpPr>
        <p:spPr>
          <a:xfrm>
            <a:off x="609624" y="3534377"/>
            <a:ext cx="1357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Classes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C669FD-8CD6-4A7E-BFDC-531474F5BF6B}"/>
              </a:ext>
            </a:extLst>
          </p:cNvPr>
          <p:cNvSpPr txBox="1"/>
          <p:nvPr/>
        </p:nvSpPr>
        <p:spPr>
          <a:xfrm>
            <a:off x="2250627" y="2447088"/>
            <a:ext cx="6622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 which can adapt itself according the different devices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241051-5F6E-4870-AC67-B650A917F96D}"/>
              </a:ext>
            </a:extLst>
          </p:cNvPr>
          <p:cNvSpPr txBox="1"/>
          <p:nvPr/>
        </p:nvSpPr>
        <p:spPr>
          <a:xfrm>
            <a:off x="2250627" y="2803295"/>
            <a:ext cx="5394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It’s a collection of Libraries.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07CAD9-3641-4FD2-BEE5-3EAA48140954}"/>
              </a:ext>
            </a:extLst>
          </p:cNvPr>
          <p:cNvSpPr txBox="1"/>
          <p:nvPr/>
        </p:nvSpPr>
        <p:spPr>
          <a:xfrm>
            <a:off x="2250627" y="3172627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Collection of classes.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5734D38-B2B2-498F-9AC0-ABFD74C14E96}"/>
              </a:ext>
            </a:extLst>
          </p:cNvPr>
          <p:cNvSpPr txBox="1"/>
          <p:nvPr/>
        </p:nvSpPr>
        <p:spPr>
          <a:xfrm>
            <a:off x="2250627" y="3548522"/>
            <a:ext cx="6146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Collection of methods, Attributes, Events</a:t>
            </a:r>
          </a:p>
        </p:txBody>
      </p:sp>
      <p:sp>
        <p:nvSpPr>
          <p:cNvPr id="23" name="Title 3">
            <a:extLst>
              <a:ext uri="{FF2B5EF4-FFF2-40B4-BE49-F238E27FC236}">
                <a16:creationId xmlns:a16="http://schemas.microsoft.com/office/drawing/2014/main" id="{13EB2CF4-AB40-452A-8E4E-70A3AAC9CEF6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7773872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What is SAP UI5?</a:t>
            </a:r>
          </a:p>
        </p:txBody>
      </p:sp>
      <p:sp>
        <p:nvSpPr>
          <p:cNvPr id="24" name="Footer Placeholder 45">
            <a:extLst>
              <a:ext uri="{FF2B5EF4-FFF2-40B4-BE49-F238E27FC236}">
                <a16:creationId xmlns:a16="http://schemas.microsoft.com/office/drawing/2014/main" id="{29B02B40-3871-4757-9ABC-ABADAE388309}"/>
              </a:ext>
            </a:extLst>
          </p:cNvPr>
          <p:cNvSpPr txBox="1">
            <a:spLocks/>
          </p:cNvSpPr>
          <p:nvPr/>
        </p:nvSpPr>
        <p:spPr>
          <a:xfrm>
            <a:off x="9744363" y="6669360"/>
            <a:ext cx="2557805" cy="828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b="1">
                <a:solidFill>
                  <a:prstClr val="black"/>
                </a:solidFill>
                <a:latin typeface="Calibri" panose="020F0502020204030204"/>
              </a:rPr>
              <a:t>Trainer: Anubhav Oberoy</a:t>
            </a:r>
            <a:r>
              <a:rPr lang="en-US" b="1">
                <a:solidFill>
                  <a:schemeClr val="tx1"/>
                </a:solidFill>
              </a:rPr>
              <a:t> &amp; Nishan</a:t>
            </a:r>
            <a:endParaRPr lang="en-US" b="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9008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Under the Hood of SAP UI5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i="0" dirty="0">
                <a:solidFill>
                  <a:srgbClr val="333333"/>
                </a:solidFill>
                <a:effectLst/>
              </a:rPr>
              <a:t>SAPUI5 simplifies web application development. A variety of UI controls, ranging from basic elements to complex UI patterns, can be combined for an appealing layout. All UI controls leverage a consistent design language and coherent UX patterns. SAPUI5 flexibility services let you easily adapt the UI of an app and store the changes in a layered repository.</a:t>
            </a:r>
            <a:endParaRPr lang="en-US" dirty="0"/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2053540-EE20-4AF4-804A-08CDCADE8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153" y="1972492"/>
            <a:ext cx="7321693" cy="445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618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8862358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Introduction to MVC Architecture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en-US" dirty="0"/>
              <a:t>MVC stands for Model, View, Controller.</a:t>
            </a:r>
          </a:p>
          <a:p>
            <a:pPr marL="285750" indent="-285750" algn="just">
              <a:buFontTx/>
              <a:buChar char="-"/>
            </a:pPr>
            <a:r>
              <a:rPr lang="en-US" b="1" dirty="0"/>
              <a:t>Model</a:t>
            </a:r>
            <a:r>
              <a:rPr lang="en-US" dirty="0"/>
              <a:t>:- </a:t>
            </a:r>
            <a:r>
              <a:rPr lang="en-US" b="0" i="0" dirty="0">
                <a:solidFill>
                  <a:srgbClr val="3C3C3C"/>
                </a:solidFill>
                <a:effectLst/>
              </a:rPr>
              <a:t>The model component is a freely composed class that will keep the application data and do manipulations on it. All database accesses are done within the model. </a:t>
            </a:r>
          </a:p>
          <a:p>
            <a:pPr marL="285750" indent="-285750" algn="just">
              <a:buFontTx/>
              <a:buChar char="-"/>
            </a:pPr>
            <a:r>
              <a:rPr lang="en-US" b="1" dirty="0">
                <a:solidFill>
                  <a:srgbClr val="3C3C3C"/>
                </a:solidFill>
              </a:rPr>
              <a:t>View</a:t>
            </a:r>
            <a:r>
              <a:rPr lang="en-US" dirty="0">
                <a:solidFill>
                  <a:srgbClr val="3C3C3C"/>
                </a:solidFill>
              </a:rPr>
              <a:t>:-</a:t>
            </a:r>
            <a:r>
              <a:rPr lang="en-US" b="1" dirty="0">
                <a:solidFill>
                  <a:srgbClr val="3C3C3C"/>
                </a:solidFill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The </a:t>
            </a:r>
            <a:r>
              <a:rPr lang="en-US" b="1" i="0" dirty="0">
                <a:solidFill>
                  <a:srgbClr val="000000"/>
                </a:solidFill>
                <a:effectLst/>
              </a:rPr>
              <a:t>View</a:t>
            </a:r>
            <a:r>
              <a:rPr lang="en-US" b="0" i="0" dirty="0">
                <a:solidFill>
                  <a:srgbClr val="000000"/>
                </a:solidFill>
                <a:effectLst/>
              </a:rPr>
              <a:t> is responsible for defining the user interface to users. When a user sends a requests from his device, the view is responsible for data view as per the request submitted.</a:t>
            </a:r>
          </a:p>
          <a:p>
            <a:pPr marL="285750" indent="-285750" algn="just">
              <a:buFontTx/>
              <a:buChar char="-"/>
            </a:pPr>
            <a:r>
              <a:rPr lang="en-US" b="1" i="0" dirty="0">
                <a:solidFill>
                  <a:srgbClr val="000000"/>
                </a:solidFill>
                <a:effectLst/>
              </a:rPr>
              <a:t>Controller</a:t>
            </a:r>
            <a:r>
              <a:rPr lang="en-US" i="0" dirty="0">
                <a:solidFill>
                  <a:srgbClr val="000000"/>
                </a:solidFill>
                <a:effectLst/>
              </a:rPr>
              <a:t>:-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The </a:t>
            </a:r>
            <a:r>
              <a:rPr lang="en-US" b="1" i="0" dirty="0">
                <a:solidFill>
                  <a:srgbClr val="000000"/>
                </a:solidFill>
                <a:effectLst/>
              </a:rPr>
              <a:t>Controller</a:t>
            </a:r>
            <a:r>
              <a:rPr lang="en-US" b="0" i="0" dirty="0">
                <a:solidFill>
                  <a:srgbClr val="000000"/>
                </a:solidFill>
                <a:effectLst/>
              </a:rPr>
              <a:t> is used to control the data and view events as per user interaction by updating the view and model.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F29E59-A726-438D-8EDF-2AEB7342A6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2045" y="2651028"/>
            <a:ext cx="9467909" cy="391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24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10503</TotalTime>
  <Words>1753</Words>
  <Application>Microsoft Office PowerPoint</Application>
  <PresentationFormat>Widescreen</PresentationFormat>
  <Paragraphs>198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-apple-system</vt:lpstr>
      <vt:lpstr>Arial</vt:lpstr>
      <vt:lpstr>Calibri</vt:lpstr>
      <vt:lpstr>Calibri Light</vt:lpstr>
      <vt:lpstr>Cooper Black</vt:lpstr>
      <vt:lpstr>SAPBook</vt:lpstr>
      <vt:lpstr>Segoe UI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cvedi@soyuztechnologies.com</cp:lastModifiedBy>
  <cp:revision>696</cp:revision>
  <dcterms:created xsi:type="dcterms:W3CDTF">2016-07-10T03:33:26Z</dcterms:created>
  <dcterms:modified xsi:type="dcterms:W3CDTF">2022-02-07T04:56:52Z</dcterms:modified>
</cp:coreProperties>
</file>

<file path=docProps/thumbnail.jpeg>
</file>